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1" r:id="rId3"/>
    <p:sldId id="269" r:id="rId4"/>
    <p:sldId id="272" r:id="rId5"/>
    <p:sldId id="274" r:id="rId6"/>
    <p:sldId id="275" r:id="rId7"/>
    <p:sldId id="276" r:id="rId8"/>
    <p:sldId id="277" r:id="rId9"/>
    <p:sldId id="278" r:id="rId10"/>
    <p:sldId id="279" r:id="rId11"/>
    <p:sldId id="28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AA54C7-0309-4E1A-877A-4971BAA90AD8}" v="9" dt="2020-03-04T03:45:37.789"/>
    <p1510:client id="{0E164A13-6ECC-42CA-B77F-C04293A95BEF}" v="2" dt="2020-03-04T02:31:31.3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sete, John Anthony" userId="S::rosetj01@thryv.com::d7301bbe-f99f-4243-94a8-06fbe29ffb16" providerId="AD" clId="Web-{0E164A13-6ECC-42CA-B77F-C04293A95BEF}"/>
    <pc:docChg chg="addSld delSld">
      <pc:chgData name="Rosete, John Anthony" userId="S::rosetj01@thryv.com::d7301bbe-f99f-4243-94a8-06fbe29ffb16" providerId="AD" clId="Web-{0E164A13-6ECC-42CA-B77F-C04293A95BEF}" dt="2020-03-04T02:31:31.336" v="1"/>
      <pc:docMkLst>
        <pc:docMk/>
      </pc:docMkLst>
      <pc:sldChg chg="del">
        <pc:chgData name="Rosete, John Anthony" userId="S::rosetj01@thryv.com::d7301bbe-f99f-4243-94a8-06fbe29ffb16" providerId="AD" clId="Web-{0E164A13-6ECC-42CA-B77F-C04293A95BEF}" dt="2020-03-04T02:31:14.086" v="0"/>
        <pc:sldMkLst>
          <pc:docMk/>
          <pc:sldMk cId="1481341359" sldId="270"/>
        </pc:sldMkLst>
      </pc:sldChg>
      <pc:sldChg chg="new">
        <pc:chgData name="Rosete, John Anthony" userId="S::rosetj01@thryv.com::d7301bbe-f99f-4243-94a8-06fbe29ffb16" providerId="AD" clId="Web-{0E164A13-6ECC-42CA-B77F-C04293A95BEF}" dt="2020-03-04T02:31:31.336" v="1"/>
        <pc:sldMkLst>
          <pc:docMk/>
          <pc:sldMk cId="2602265306" sldId="281"/>
        </pc:sldMkLst>
      </pc:sldChg>
    </pc:docChg>
  </pc:docChgLst>
  <pc:docChgLst>
    <pc:chgData name="Rosete, John Anthony" userId="S::rosetj01@thryv.com::d7301bbe-f99f-4243-94a8-06fbe29ffb16" providerId="AD" clId="Web-{01AA54C7-0309-4E1A-877A-4971BAA90AD8}"/>
    <pc:docChg chg="addSld delSld modSld">
      <pc:chgData name="Rosete, John Anthony" userId="S::rosetj01@thryv.com::d7301bbe-f99f-4243-94a8-06fbe29ffb16" providerId="AD" clId="Web-{01AA54C7-0309-4E1A-877A-4971BAA90AD8}" dt="2020-03-04T03:45:37.789" v="4"/>
      <pc:docMkLst>
        <pc:docMk/>
      </pc:docMkLst>
      <pc:sldChg chg="add del">
        <pc:chgData name="Rosete, John Anthony" userId="S::rosetj01@thryv.com::d7301bbe-f99f-4243-94a8-06fbe29ffb16" providerId="AD" clId="Web-{01AA54C7-0309-4E1A-877A-4971BAA90AD8}" dt="2020-03-04T03:45:30.867" v="3"/>
        <pc:sldMkLst>
          <pc:docMk/>
          <pc:sldMk cId="136362435" sldId="269"/>
        </pc:sldMkLst>
      </pc:sldChg>
      <pc:sldChg chg="addSp delSp">
        <pc:chgData name="Rosete, John Anthony" userId="S::rosetj01@thryv.com::d7301bbe-f99f-4243-94a8-06fbe29ffb16" providerId="AD" clId="Web-{01AA54C7-0309-4E1A-877A-4971BAA90AD8}" dt="2020-03-04T03:38:52.787" v="1"/>
        <pc:sldMkLst>
          <pc:docMk/>
          <pc:sldMk cId="3049381218" sldId="278"/>
        </pc:sldMkLst>
        <pc:spChg chg="add del">
          <ac:chgData name="Rosete, John Anthony" userId="S::rosetj01@thryv.com::d7301bbe-f99f-4243-94a8-06fbe29ffb16" providerId="AD" clId="Web-{01AA54C7-0309-4E1A-877A-4971BAA90AD8}" dt="2020-03-04T03:38:52.787" v="1"/>
          <ac:spMkLst>
            <pc:docMk/>
            <pc:sldMk cId="3049381218" sldId="278"/>
            <ac:spMk id="2" creationId="{603628E2-FF29-4A6B-8113-F176685C4A91}"/>
          </ac:spMkLst>
        </pc:spChg>
      </pc:sldChg>
      <pc:sldChg chg="del">
        <pc:chgData name="Rosete, John Anthony" userId="S::rosetj01@thryv.com::d7301bbe-f99f-4243-94a8-06fbe29ffb16" providerId="AD" clId="Web-{01AA54C7-0309-4E1A-877A-4971BAA90AD8}" dt="2020-03-04T03:45:37.789" v="4"/>
        <pc:sldMkLst>
          <pc:docMk/>
          <pc:sldMk cId="2602265306" sldId="281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E0331-D84A-4F2E-81C3-3E13B2DFB9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9DAE33-CDD6-4B6E-8F3D-DD500E74E3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E1FBB-67DF-4702-9588-72BABFD7F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276061-9257-4ECE-BFC0-94D44F5A5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DDC32-D5C1-41AC-8DA0-F889C3164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16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F0C3F-7ADC-49B8-BAAA-5A94058B3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CDDC75-0AA4-4934-A00C-62198B6E6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36CC0F-ECE8-460D-B373-2D6804454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649844-4B1D-402C-8716-51DD98EF7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A470B6-BDFF-4A56-B7F3-E76247654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43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53350F-5E09-437D-BD83-D072D0EC00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8C7C63-32A8-4C25-8631-3DE9DB3DE7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EE1817-5A64-4CBE-A5DC-2A81FA831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08E69-6D8F-405F-87D3-71BC41F92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1A96E-3EA4-411C-8F26-36D69373F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022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7DD26-7DCD-4CAD-A650-A1A5F4033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E6EB3A-767A-46E5-837A-6D72E9978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04BD6-CEA1-4159-B1C8-CB73C2E61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41B6D-7D93-467F-B972-2B96961FF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8BF55-7D44-4029-9504-C810E0D06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3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F27D6-C0E7-44B5-AD31-E22B31EE5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2C7C46-FA09-4259-BE95-D6B9F2634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0C474-F9AC-4625-82B1-1D8666A9E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631A7-3E77-4117-A635-7F6132FC2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4039B-2DEC-4213-9BA2-AE80C184C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98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1AA56-B505-467A-BC1E-78FF8E59C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59F39-6248-40B8-B9A6-4B3D3FBC59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CAAFB-D969-4FF0-BDD4-A4F2BDEB5D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FBDD09-3D8F-4DD2-BD90-360369E3D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EEA69-0D93-4CE5-841D-4B91F0DD6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FA586-67BE-4CCB-A0CC-DF0960C76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53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65414-8E37-4FF1-9752-B544BE9B9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2A838-40AF-4AF3-944F-0DBB3D3DC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465259-26B7-46CB-B574-4907D5DCF8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5ADCFA-183D-4889-8914-4E6EE73024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807451-B072-4853-8F86-215549A2F9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88CFF7-D8FC-47BC-B402-2DB3AE405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59C1E6-7492-4116-B55A-01BA7F5B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1E6D6B-B4E9-4E81-A56E-852614F07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642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D1FB1-9620-418D-9E54-0277283E4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896EEA-CCC2-487B-94B2-4BF28259C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C7F5B3-4827-4609-BDBC-D9F5027FD1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44581A-8BA4-4279-B678-63EAECD21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38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1501FE-82E9-4C43-BF3A-AD3EB20B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F413B5-FCAC-4BAD-BDF2-2DA031A84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42B90-7BCC-44ED-8E99-25C292B1C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077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40758-ECF5-4BAA-981F-B85AD99E9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7B74E-421E-4037-9111-A487797F6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0A8367-F80C-420A-803A-B398DDF90B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52832-1A07-4ABE-9037-8432D71EA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0F2350-F299-473B-9D9D-4F600372E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A9D72-48C0-4B9F-8103-5A2684626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428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8F1B5-9093-4768-AD94-BB1A4CC4B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A6BF6F-CC1F-4697-8FFA-541DA205DF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FE2911-9359-4BC2-8216-8D5C7EEF9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89B0A1-D3C5-4FDA-B05A-C3E823850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6C473-064A-454D-A691-375E45AE3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5D8EA7-BA99-4FD9-B997-0C124256E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58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B0CD95-9E17-4445-B667-37A4AADBD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DE6A8A-A045-47C9-BFBF-578BFB393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FF2E6-E329-449E-B9A7-68D89BF469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F4D7D-C2BE-4DC5-9B4A-35DE1ED93D6D}" type="datetimeFigureOut">
              <a:rPr lang="en-US" smtClean="0"/>
              <a:t>3/3/2020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DCFF3-D60F-45D6-8F73-ECBDC14F22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D5D3B-C12A-48CA-9127-D880FEFF73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AFF45-5CBB-4E24-806E-6F55067AA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861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google.com/spreadsheets/d/1zn3ZifNUQIazeBN6zZHyH9sahmZbd4rPPtosaToeR-k/edit#gid=0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hyperlink" Target="http://10.11.162.215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file:///\\172.17.0.200\dxm_web\Dexweb_public1\Get%20Next\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rrow: Pentagon 4">
            <a:extLst>
              <a:ext uri="{FF2B5EF4-FFF2-40B4-BE49-F238E27FC236}">
                <a16:creationId xmlns:a16="http://schemas.microsoft.com/office/drawing/2014/main" id="{D85D519B-6988-46B8-8B6D-D9D7575BBEA7}"/>
              </a:ext>
            </a:extLst>
          </p:cNvPr>
          <p:cNvSpPr/>
          <p:nvPr/>
        </p:nvSpPr>
        <p:spPr>
          <a:xfrm>
            <a:off x="-87548" y="0"/>
            <a:ext cx="9260732" cy="6858000"/>
          </a:xfrm>
          <a:prstGeom prst="homePlate">
            <a:avLst>
              <a:gd name="adj" fmla="val 46028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glow>
              <a:schemeClr val="tx1">
                <a:alpha val="65000"/>
              </a:schemeClr>
            </a:glow>
            <a:outerShdw blurRad="190500" dist="76200" sx="99000" sy="99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E1DA970-EA6A-4E34-B45E-8B901450BB0E}"/>
              </a:ext>
            </a:extLst>
          </p:cNvPr>
          <p:cNvSpPr/>
          <p:nvPr/>
        </p:nvSpPr>
        <p:spPr>
          <a:xfrm>
            <a:off x="-87548" y="0"/>
            <a:ext cx="7623242" cy="6858000"/>
          </a:xfrm>
          <a:custGeom>
            <a:avLst/>
            <a:gdLst>
              <a:gd name="connsiteX0" fmla="*/ 0 w 7623242"/>
              <a:gd name="connsiteY0" fmla="*/ 0 h 6858000"/>
              <a:gd name="connsiteX1" fmla="*/ 4466642 w 7623242"/>
              <a:gd name="connsiteY1" fmla="*/ 0 h 6858000"/>
              <a:gd name="connsiteX2" fmla="*/ 7623242 w 7623242"/>
              <a:gd name="connsiteY2" fmla="*/ 3429000 h 6858000"/>
              <a:gd name="connsiteX3" fmla="*/ 4466642 w 7623242"/>
              <a:gd name="connsiteY3" fmla="*/ 6858000 h 6858000"/>
              <a:gd name="connsiteX4" fmla="*/ 0 w 762324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23242" h="6858000">
                <a:moveTo>
                  <a:pt x="0" y="0"/>
                </a:moveTo>
                <a:lnTo>
                  <a:pt x="4466642" y="0"/>
                </a:lnTo>
                <a:lnTo>
                  <a:pt x="7623242" y="3429000"/>
                </a:lnTo>
                <a:lnTo>
                  <a:pt x="4466642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7030A0">
              <a:alpha val="65000"/>
            </a:srgbClr>
          </a:solidFill>
          <a:ln>
            <a:noFill/>
          </a:ln>
          <a:effectLst>
            <a:outerShdw blurRad="254000" dist="152400" dir="5400000" sx="101000" sy="101000" algn="ctr" rotWithShape="0">
              <a:schemeClr val="tx1">
                <a:alpha val="6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Pentagon 20">
            <a:extLst>
              <a:ext uri="{FF2B5EF4-FFF2-40B4-BE49-F238E27FC236}">
                <a16:creationId xmlns:a16="http://schemas.microsoft.com/office/drawing/2014/main" id="{8949BFE9-86C9-4EA5-905D-FE9684996F03}"/>
              </a:ext>
            </a:extLst>
          </p:cNvPr>
          <p:cNvSpPr/>
          <p:nvPr/>
        </p:nvSpPr>
        <p:spPr>
          <a:xfrm rot="5400000">
            <a:off x="11430000" y="-4970"/>
            <a:ext cx="427382" cy="437322"/>
          </a:xfrm>
          <a:prstGeom prst="homePlate">
            <a:avLst/>
          </a:prstGeom>
          <a:solidFill>
            <a:srgbClr val="7030A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7B448A-EAEE-484C-B81E-808D4B53D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311" y="66055"/>
            <a:ext cx="2857500" cy="127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830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repeatCount="indefinite" accel="50000" decel="50000" autoRev="1" fill="remove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25E-6 0 L -0.05195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Box 119">
            <a:extLst>
              <a:ext uri="{FF2B5EF4-FFF2-40B4-BE49-F238E27FC236}">
                <a16:creationId xmlns:a16="http://schemas.microsoft.com/office/drawing/2014/main" id="{4CAFA129-1E4A-455C-8B02-DBF10A9E34B8}"/>
              </a:ext>
            </a:extLst>
          </p:cNvPr>
          <p:cNvSpPr txBox="1"/>
          <p:nvPr/>
        </p:nvSpPr>
        <p:spPr>
          <a:xfrm>
            <a:off x="3331771" y="521208"/>
            <a:ext cx="5729102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cs typeface="Nirmala UI Semilight" panose="020B0402040204020203" pitchFamily="34" charset="0"/>
              </a:rPr>
              <a:t>PLACEHOLDER FOR SURVEY (UAT)</a:t>
            </a:r>
          </a:p>
        </p:txBody>
      </p:sp>
      <p:pic>
        <p:nvPicPr>
          <p:cNvPr id="124" name="Picture 123" descr="A close up of a sign&#10;&#10;Description automatically generated">
            <a:extLst>
              <a:ext uri="{FF2B5EF4-FFF2-40B4-BE49-F238E27FC236}">
                <a16:creationId xmlns:a16="http://schemas.microsoft.com/office/drawing/2014/main" id="{84FEE621-FC54-429F-BB4C-21DDEC2BB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166881" cy="521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C8B2F8-5D05-443B-864E-9FD9BB4A827C}"/>
              </a:ext>
            </a:extLst>
          </p:cNvPr>
          <p:cNvSpPr txBox="1"/>
          <p:nvPr/>
        </p:nvSpPr>
        <p:spPr>
          <a:xfrm>
            <a:off x="566349" y="1263267"/>
            <a:ext cx="10611550" cy="2462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endParaRPr lang="en-US" sz="1000" b="1">
              <a:cs typeface="Nirmala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66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repeatCount="indefinite" fill="remove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Box 119">
            <a:extLst>
              <a:ext uri="{FF2B5EF4-FFF2-40B4-BE49-F238E27FC236}">
                <a16:creationId xmlns:a16="http://schemas.microsoft.com/office/drawing/2014/main" id="{4CAFA129-1E4A-455C-8B02-DBF10A9E34B8}"/>
              </a:ext>
            </a:extLst>
          </p:cNvPr>
          <p:cNvSpPr txBox="1"/>
          <p:nvPr/>
        </p:nvSpPr>
        <p:spPr>
          <a:xfrm>
            <a:off x="3331771" y="521208"/>
            <a:ext cx="5729102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cs typeface="Nirmala UI Semilight" panose="020B0402040204020203" pitchFamily="34" charset="0"/>
              </a:rPr>
              <a:t>FAQ</a:t>
            </a:r>
          </a:p>
        </p:txBody>
      </p:sp>
      <p:pic>
        <p:nvPicPr>
          <p:cNvPr id="124" name="Picture 123" descr="A close up of a sign&#10;&#10;Description automatically generated">
            <a:extLst>
              <a:ext uri="{FF2B5EF4-FFF2-40B4-BE49-F238E27FC236}">
                <a16:creationId xmlns:a16="http://schemas.microsoft.com/office/drawing/2014/main" id="{84FEE621-FC54-429F-BB4C-21DDEC2BB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166881" cy="521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C8B2F8-5D05-443B-864E-9FD9BB4A827C}"/>
              </a:ext>
            </a:extLst>
          </p:cNvPr>
          <p:cNvSpPr txBox="1"/>
          <p:nvPr/>
        </p:nvSpPr>
        <p:spPr>
          <a:xfrm>
            <a:off x="566349" y="1263267"/>
            <a:ext cx="10835076" cy="378565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1600"/>
              <a:t>Q. How to change password?</a:t>
            </a:r>
          </a:p>
          <a:p>
            <a:r>
              <a:rPr lang="en-US" sz="1600"/>
              <a:t>A. Go to the right upper right corner and click the person icon and click the change password button.</a:t>
            </a:r>
          </a:p>
          <a:p>
            <a:r>
              <a:rPr lang="en-US" sz="1600"/>
              <a:t> </a:t>
            </a:r>
          </a:p>
          <a:p>
            <a:r>
              <a:rPr lang="en-US" sz="1600"/>
              <a:t>Q. What to do if you accidentally change the status?</a:t>
            </a:r>
          </a:p>
          <a:p>
            <a:r>
              <a:rPr lang="en-US" sz="1600"/>
              <a:t>A. Kindly ask POC, SUPPORT, TL for assistance.</a:t>
            </a:r>
          </a:p>
          <a:p>
            <a:r>
              <a:rPr lang="en-US" sz="1600"/>
              <a:t> </a:t>
            </a:r>
          </a:p>
          <a:p>
            <a:r>
              <a:rPr lang="en-US" sz="1600"/>
              <a:t>Q. What to do if you forgotten/lost your password?</a:t>
            </a:r>
          </a:p>
          <a:p>
            <a:r>
              <a:rPr lang="en-US" sz="1600"/>
              <a:t>A. Kindly ask POC, SUPPORT, TL for assistance.</a:t>
            </a:r>
          </a:p>
          <a:p>
            <a:r>
              <a:rPr lang="en-US" sz="1600"/>
              <a:t> </a:t>
            </a:r>
          </a:p>
          <a:p>
            <a:r>
              <a:rPr lang="en-US" sz="1600"/>
              <a:t>Q. How come I can’t view all other designer’s history?</a:t>
            </a:r>
          </a:p>
          <a:p>
            <a:pPr marL="342900" indent="-342900">
              <a:buAutoNum type="alphaUcPeriod"/>
            </a:pPr>
            <a:r>
              <a:rPr lang="en-US" sz="1600"/>
              <a:t>Every user has different view on the history based on their level.</a:t>
            </a:r>
          </a:p>
          <a:p>
            <a:pPr marL="342900" indent="-342900">
              <a:buAutoNum type="alphaUcPeriod"/>
            </a:pPr>
            <a:endParaRPr lang="en-US" sz="1600"/>
          </a:p>
          <a:p>
            <a:r>
              <a:rPr lang="en-US" sz="1600"/>
              <a:t>Q. How do I report BUGs/ERROR?</a:t>
            </a:r>
          </a:p>
          <a:p>
            <a:r>
              <a:rPr lang="en-US" sz="1600"/>
              <a:t>A. Please use this link. </a:t>
            </a:r>
            <a:r>
              <a:rPr lang="en-US" sz="1600">
                <a:hlinkClick r:id="rId4"/>
              </a:rPr>
              <a:t>https://docs.google.com/spreadsheets/d/1zn3ZifNUQIazeBN6zZHyH9sahmZbd4rPPtosaToeR-k/edit#gid=0</a:t>
            </a:r>
            <a:endParaRPr lang="en-US" sz="1600"/>
          </a:p>
          <a:p>
            <a:endParaRPr lang="en-US" sz="1600">
              <a:cs typeface="Nirmala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13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repeatCount="indefinite" fill="remove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Box 119">
            <a:extLst>
              <a:ext uri="{FF2B5EF4-FFF2-40B4-BE49-F238E27FC236}">
                <a16:creationId xmlns:a16="http://schemas.microsoft.com/office/drawing/2014/main" id="{4CAFA129-1E4A-455C-8B02-DBF10A9E34B8}"/>
              </a:ext>
            </a:extLst>
          </p:cNvPr>
          <p:cNvSpPr txBox="1"/>
          <p:nvPr/>
        </p:nvSpPr>
        <p:spPr>
          <a:xfrm>
            <a:off x="1166882" y="1824681"/>
            <a:ext cx="4473402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b="1">
                <a:cs typeface="Nirmala UI Semilight" panose="020B0402040204020203" pitchFamily="34" charset="0"/>
              </a:rPr>
              <a:t>CORE FUNCTIONS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FC710B71-38DD-419A-8687-F97C13210270}"/>
              </a:ext>
            </a:extLst>
          </p:cNvPr>
          <p:cNvSpPr txBox="1"/>
          <p:nvPr/>
        </p:nvSpPr>
        <p:spPr>
          <a:xfrm>
            <a:off x="1166882" y="2347901"/>
            <a:ext cx="5745441" cy="3290581"/>
          </a:xfrm>
          <a:prstGeom prst="rect">
            <a:avLst/>
          </a:prstGeom>
          <a:noFill/>
          <a:effectLst>
            <a:glow rad="50800">
              <a:schemeClr val="bg1">
                <a:alpha val="99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b="1"/>
              <a:t>User Level Access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b="1"/>
              <a:t>Import/Export Workload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b="1"/>
              <a:t>Workload Queue Management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b="1"/>
              <a:t>Assigning of Workloads (Team Level)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b="1"/>
              <a:t>Workload Data History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b="1"/>
              <a:t>Based on Access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b="1"/>
              <a:t>Dashboard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00" b="1"/>
              <a:t>PR Queue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400" b="1"/>
          </a:p>
          <a:p>
            <a:pPr>
              <a:lnSpc>
                <a:spcPct val="150000"/>
              </a:lnSpc>
            </a:pPr>
            <a:endParaRPr lang="en-US" sz="1400" b="1"/>
          </a:p>
        </p:txBody>
      </p:sp>
      <p:pic>
        <p:nvPicPr>
          <p:cNvPr id="124" name="Picture 123" descr="A close up of a sign&#10;&#10;Description automatically generated">
            <a:extLst>
              <a:ext uri="{FF2B5EF4-FFF2-40B4-BE49-F238E27FC236}">
                <a16:creationId xmlns:a16="http://schemas.microsoft.com/office/drawing/2014/main" id="{84FEE621-FC54-429F-BB4C-21DDEC2BB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166881" cy="52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209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repeatCount="indefinite" fill="remove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 128">
            <a:extLst>
              <a:ext uri="{FF2B5EF4-FFF2-40B4-BE49-F238E27FC236}">
                <a16:creationId xmlns:a16="http://schemas.microsoft.com/office/drawing/2014/main" id="{71FC7D98-7B8B-402A-90FC-F027482F21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926" y="0"/>
            <a:ext cx="756607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1" name="Rounded Rectangle 28">
            <a:extLst>
              <a:ext uri="{FF2B5EF4-FFF2-40B4-BE49-F238E27FC236}">
                <a16:creationId xmlns:a16="http://schemas.microsoft.com/office/drawing/2014/main" id="{AD7356EA-285B-4E5D-8FEC-104659A4F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5903" y="640091"/>
            <a:ext cx="6266120" cy="557781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CACDD0-41BF-41B7-9D7B-42C550612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0420" y="855681"/>
            <a:ext cx="5347156" cy="5146638"/>
          </a:xfrm>
          <a:prstGeom prst="rect">
            <a:avLst/>
          </a:prstGeom>
          <a:effectLst/>
        </p:spPr>
      </p:pic>
      <p:pic>
        <p:nvPicPr>
          <p:cNvPr id="124" name="Picture 123" descr="A close up of a sign&#10;&#10;Description automatically generated">
            <a:extLst>
              <a:ext uri="{FF2B5EF4-FFF2-40B4-BE49-F238E27FC236}">
                <a16:creationId xmlns:a16="http://schemas.microsoft.com/office/drawing/2014/main" id="{84FEE621-FC54-429F-BB4C-21DDEC2BB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166881" cy="52120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7F18B7-985F-44C9-A68C-BB49999FA44E}"/>
              </a:ext>
            </a:extLst>
          </p:cNvPr>
          <p:cNvSpPr txBox="1"/>
          <p:nvPr/>
        </p:nvSpPr>
        <p:spPr>
          <a:xfrm>
            <a:off x="516691" y="1366483"/>
            <a:ext cx="3375589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cs typeface="Nirmala UI Semilight" panose="020B0402040204020203" pitchFamily="34" charset="0"/>
              </a:rPr>
              <a:t>PROCESS FLOW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20FEBE-1004-43A6-97F0-88DF05F06E7A}"/>
              </a:ext>
            </a:extLst>
          </p:cNvPr>
          <p:cNvSpPr txBox="1"/>
          <p:nvPr/>
        </p:nvSpPr>
        <p:spPr>
          <a:xfrm>
            <a:off x="287444" y="1983708"/>
            <a:ext cx="4013494" cy="5326715"/>
          </a:xfrm>
          <a:prstGeom prst="rect">
            <a:avLst/>
          </a:prstGeom>
          <a:noFill/>
          <a:effectLst>
            <a:glow rad="50800">
              <a:schemeClr val="bg1">
                <a:alpha val="99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FOR FI-MODS / MODS / FULL MIGRATION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ONCE the TASK is COMPLETED, STATUS SHOULD BE CHANGED TO FOR PR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IT WILL THEN BE TRANSFFERED TO PR QUEUE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FOR PR/s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AFTER AUDITING THE TASK, STATUS SHOULD BE CHANGED TO PR DONE OR FOR REVISION.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TASK WILL THEN BE TRANSFFERED TO THE DESIGNER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FOR DESIGNER/s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IF STATUS IS PR DONE, THEY JUST NEED TO CHANGE IT TO COMPLETED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b="1" dirty="0"/>
              <a:t>IF IT REQUIRES REVISION, PROCESS REVISION THEN CHANGE STATUS TO COMPLETED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b="1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b="1"/>
          </a:p>
          <a:p>
            <a:pPr>
              <a:lnSpc>
                <a:spcPct val="150000"/>
              </a:lnSpc>
            </a:pPr>
            <a:r>
              <a:rPr lang="en-US" sz="1200" b="1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200" b="1"/>
          </a:p>
          <a:p>
            <a:pPr>
              <a:lnSpc>
                <a:spcPct val="150000"/>
              </a:lnSpc>
            </a:pPr>
            <a:endParaRPr lang="en-US" sz="1200" b="1"/>
          </a:p>
        </p:txBody>
      </p:sp>
    </p:spTree>
    <p:extLst>
      <p:ext uri="{BB962C8B-B14F-4D97-AF65-F5344CB8AC3E}">
        <p14:creationId xmlns:p14="http://schemas.microsoft.com/office/powerpoint/2010/main" val="136362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repeatCount="indefinite" fill="remove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Box 119">
            <a:extLst>
              <a:ext uri="{FF2B5EF4-FFF2-40B4-BE49-F238E27FC236}">
                <a16:creationId xmlns:a16="http://schemas.microsoft.com/office/drawing/2014/main" id="{4CAFA129-1E4A-455C-8B02-DBF10A9E34B8}"/>
              </a:ext>
            </a:extLst>
          </p:cNvPr>
          <p:cNvSpPr txBox="1"/>
          <p:nvPr/>
        </p:nvSpPr>
        <p:spPr>
          <a:xfrm>
            <a:off x="3331771" y="521208"/>
            <a:ext cx="5080706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cs typeface="Nirmala UI Semilight" panose="020B0402040204020203" pitchFamily="34" charset="0"/>
              </a:rPr>
              <a:t>LOGIN SCREEN</a:t>
            </a:r>
          </a:p>
        </p:txBody>
      </p:sp>
      <p:pic>
        <p:nvPicPr>
          <p:cNvPr id="124" name="Picture 123" descr="A close up of a sign&#10;&#10;Description automatically generated">
            <a:extLst>
              <a:ext uri="{FF2B5EF4-FFF2-40B4-BE49-F238E27FC236}">
                <a16:creationId xmlns:a16="http://schemas.microsoft.com/office/drawing/2014/main" id="{84FEE621-FC54-429F-BB4C-21DDEC2BB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166881" cy="521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C8B2F8-5D05-443B-864E-9FD9BB4A827C}"/>
              </a:ext>
            </a:extLst>
          </p:cNvPr>
          <p:cNvSpPr txBox="1"/>
          <p:nvPr/>
        </p:nvSpPr>
        <p:spPr>
          <a:xfrm>
            <a:off x="566349" y="1263267"/>
            <a:ext cx="10611550" cy="2462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endParaRPr lang="en-US" sz="1000" b="1">
              <a:cs typeface="Nirmala UI Semilight" panose="020B04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525321-5B78-489F-BB01-C68A29CD2E8C}"/>
              </a:ext>
            </a:extLst>
          </p:cNvPr>
          <p:cNvSpPr txBox="1"/>
          <p:nvPr/>
        </p:nvSpPr>
        <p:spPr>
          <a:xfrm>
            <a:off x="216493" y="1263267"/>
            <a:ext cx="11759014" cy="1351588"/>
          </a:xfrm>
          <a:prstGeom prst="rect">
            <a:avLst/>
          </a:prstGeom>
          <a:noFill/>
          <a:effectLst>
            <a:glow rad="50800">
              <a:schemeClr val="bg1">
                <a:alpha val="99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Go to link </a:t>
            </a:r>
            <a:r>
              <a:rPr lang="en-US" sz="1400">
                <a:hlinkClick r:id="rId4"/>
              </a:rPr>
              <a:t>http://10.11.162.215/</a:t>
            </a:r>
            <a:endParaRPr lang="en-US" sz="1400"/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Login using your credentials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400" b="1"/>
          </a:p>
          <a:p>
            <a:pPr>
              <a:lnSpc>
                <a:spcPct val="150000"/>
              </a:lnSpc>
            </a:pPr>
            <a:endParaRPr lang="en-US" sz="1400" b="1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85CE9F-CC35-4D1D-9FDE-7C74600207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6882" y="2251547"/>
            <a:ext cx="4924425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76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repeatCount="indefinite" fill="remove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Box 119">
            <a:extLst>
              <a:ext uri="{FF2B5EF4-FFF2-40B4-BE49-F238E27FC236}">
                <a16:creationId xmlns:a16="http://schemas.microsoft.com/office/drawing/2014/main" id="{4CAFA129-1E4A-455C-8B02-DBF10A9E34B8}"/>
              </a:ext>
            </a:extLst>
          </p:cNvPr>
          <p:cNvSpPr txBox="1"/>
          <p:nvPr/>
        </p:nvSpPr>
        <p:spPr>
          <a:xfrm>
            <a:off x="3331771" y="521208"/>
            <a:ext cx="5080706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cs typeface="Nirmala UI Semilight" panose="020B0402040204020203" pitchFamily="34" charset="0"/>
              </a:rPr>
              <a:t>ADMIN/SUPPORT</a:t>
            </a:r>
          </a:p>
        </p:txBody>
      </p:sp>
      <p:pic>
        <p:nvPicPr>
          <p:cNvPr id="124" name="Picture 123" descr="A close up of a sign&#10;&#10;Description automatically generated">
            <a:extLst>
              <a:ext uri="{FF2B5EF4-FFF2-40B4-BE49-F238E27FC236}">
                <a16:creationId xmlns:a16="http://schemas.microsoft.com/office/drawing/2014/main" id="{84FEE621-FC54-429F-BB4C-21DDEC2BB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166881" cy="521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C8B2F8-5D05-443B-864E-9FD9BB4A827C}"/>
              </a:ext>
            </a:extLst>
          </p:cNvPr>
          <p:cNvSpPr txBox="1"/>
          <p:nvPr/>
        </p:nvSpPr>
        <p:spPr>
          <a:xfrm>
            <a:off x="566349" y="1263267"/>
            <a:ext cx="10611550" cy="2462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endParaRPr lang="en-US" sz="1000" b="1">
              <a:cs typeface="Nirmala UI Semilight" panose="020B04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525321-5B78-489F-BB01-C68A29CD2E8C}"/>
              </a:ext>
            </a:extLst>
          </p:cNvPr>
          <p:cNvSpPr txBox="1"/>
          <p:nvPr/>
        </p:nvSpPr>
        <p:spPr>
          <a:xfrm>
            <a:off x="225144" y="1263267"/>
            <a:ext cx="7356402" cy="4906408"/>
          </a:xfrm>
          <a:prstGeom prst="rect">
            <a:avLst/>
          </a:prstGeom>
          <a:noFill/>
          <a:effectLst>
            <a:glow rad="50800">
              <a:schemeClr val="bg1">
                <a:alpha val="99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IMPORT WORKLOAD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Click on IMPORT button. 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Use the provided </a:t>
            </a:r>
            <a:r>
              <a:rPr lang="en-US" sz="1400" b="1">
                <a:hlinkClick r:id="rId4" action="ppaction://hlinkfile"/>
              </a:rPr>
              <a:t>template</a:t>
            </a:r>
            <a:r>
              <a:rPr lang="en-US" sz="1400" b="1"/>
              <a:t> and populate the needed data.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Click on UPLOAD button. 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400" b="1"/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OVERWRITE DATA is normally used when assigning the workload to counterpart.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EXPORT WORKLOAD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Click on EXPORT to download the current work queue. 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ADD – For manually adding WORKLOAD.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CLEAR – Use this button to clear all COMPLETED task from the QUEUE.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UPDATE – To make changes/edits on a specific WORKLOAD.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DELETE – Delete the WORKLOAD from the QUEUE.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SUMMARY – To show the summary dashboard.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C36701-3BFE-4508-AFA1-B67F0272C6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1567" y="1601695"/>
            <a:ext cx="959939" cy="2763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F50005-CAA2-48D4-A1A4-0D8C3F1A48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3345" y="2251547"/>
            <a:ext cx="2663190" cy="9623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7FD264-F837-4303-8A5D-95062E0435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25861" y="4189787"/>
            <a:ext cx="948517" cy="26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295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repeatCount="indefinite" fill="remove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Box 119">
            <a:extLst>
              <a:ext uri="{FF2B5EF4-FFF2-40B4-BE49-F238E27FC236}">
                <a16:creationId xmlns:a16="http://schemas.microsoft.com/office/drawing/2014/main" id="{4CAFA129-1E4A-455C-8B02-DBF10A9E34B8}"/>
              </a:ext>
            </a:extLst>
          </p:cNvPr>
          <p:cNvSpPr txBox="1"/>
          <p:nvPr/>
        </p:nvSpPr>
        <p:spPr>
          <a:xfrm>
            <a:off x="3331770" y="521208"/>
            <a:ext cx="5488033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cs typeface="Nirmala UI Semilight" panose="020B0402040204020203" pitchFamily="34" charset="0"/>
              </a:rPr>
              <a:t>SUPERVISOR / POC</a:t>
            </a:r>
          </a:p>
        </p:txBody>
      </p:sp>
      <p:pic>
        <p:nvPicPr>
          <p:cNvPr id="124" name="Picture 123" descr="A close up of a sign&#10;&#10;Description automatically generated">
            <a:extLst>
              <a:ext uri="{FF2B5EF4-FFF2-40B4-BE49-F238E27FC236}">
                <a16:creationId xmlns:a16="http://schemas.microsoft.com/office/drawing/2014/main" id="{84FEE621-FC54-429F-BB4C-21DDEC2BB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166881" cy="521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C8B2F8-5D05-443B-864E-9FD9BB4A827C}"/>
              </a:ext>
            </a:extLst>
          </p:cNvPr>
          <p:cNvSpPr txBox="1"/>
          <p:nvPr/>
        </p:nvSpPr>
        <p:spPr>
          <a:xfrm>
            <a:off x="566349" y="1263267"/>
            <a:ext cx="10611550" cy="2462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endParaRPr lang="en-US" sz="1000" b="1">
              <a:cs typeface="Nirmala UI Semilight" panose="020B04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525321-5B78-489F-BB01-C68A29CD2E8C}"/>
              </a:ext>
            </a:extLst>
          </p:cNvPr>
          <p:cNvSpPr txBox="1"/>
          <p:nvPr/>
        </p:nvSpPr>
        <p:spPr>
          <a:xfrm>
            <a:off x="216493" y="1263267"/>
            <a:ext cx="7356402" cy="1674754"/>
          </a:xfrm>
          <a:prstGeom prst="rect">
            <a:avLst/>
          </a:prstGeom>
          <a:noFill/>
          <a:effectLst>
            <a:glow rad="50800">
              <a:schemeClr val="bg1">
                <a:alpha val="99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ADD – Manually ADD WORKLOAD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UPDATE 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Click on button to assign task to RESOURCE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1"/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1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860E5D-51A1-4730-B632-EE26E90D59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882" y="2347235"/>
            <a:ext cx="3586094" cy="10964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5A52CB-71A8-4B1A-9005-EC66ACF7C840}"/>
              </a:ext>
            </a:extLst>
          </p:cNvPr>
          <p:cNvSpPr txBox="1"/>
          <p:nvPr/>
        </p:nvSpPr>
        <p:spPr>
          <a:xfrm>
            <a:off x="321268" y="4217030"/>
            <a:ext cx="7356402" cy="1997919"/>
          </a:xfrm>
          <a:prstGeom prst="rect">
            <a:avLst/>
          </a:prstGeom>
          <a:noFill/>
          <a:effectLst>
            <a:glow rad="50800">
              <a:schemeClr val="bg1">
                <a:alpha val="99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CHANGE STATUS – To update the STATUS of the CURRENT WORKLOAD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Resource can also ADD REMARKS just is case it’s needed by PR/s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1"/>
          </a:p>
          <a:p>
            <a:pPr lvl="3">
              <a:lnSpc>
                <a:spcPct val="150000"/>
              </a:lnSpc>
            </a:pPr>
            <a:endParaRPr lang="en-US" sz="1400" b="1"/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1"/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9C982D-2513-49DA-999C-756BE58F74A4}"/>
              </a:ext>
            </a:extLst>
          </p:cNvPr>
          <p:cNvSpPr txBox="1"/>
          <p:nvPr/>
        </p:nvSpPr>
        <p:spPr>
          <a:xfrm>
            <a:off x="3331770" y="3631748"/>
            <a:ext cx="5488033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cs typeface="Nirmala UI Semilight" panose="020B0402040204020203" pitchFamily="34" charset="0"/>
              </a:rPr>
              <a:t>RESOURCE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06C3EC-C4A0-4001-9DC1-A03FEE20B2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6882" y="5093448"/>
            <a:ext cx="3586094" cy="1309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990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repeatCount="indefinite" fill="remove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Box 119">
            <a:extLst>
              <a:ext uri="{FF2B5EF4-FFF2-40B4-BE49-F238E27FC236}">
                <a16:creationId xmlns:a16="http://schemas.microsoft.com/office/drawing/2014/main" id="{4CAFA129-1E4A-455C-8B02-DBF10A9E34B8}"/>
              </a:ext>
            </a:extLst>
          </p:cNvPr>
          <p:cNvSpPr txBox="1"/>
          <p:nvPr/>
        </p:nvSpPr>
        <p:spPr>
          <a:xfrm>
            <a:off x="3331770" y="521208"/>
            <a:ext cx="5488033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cs typeface="Nirmala UI Semilight" panose="020B0402040204020203" pitchFamily="34" charset="0"/>
              </a:rPr>
              <a:t>POC_PR</a:t>
            </a:r>
          </a:p>
        </p:txBody>
      </p:sp>
      <p:pic>
        <p:nvPicPr>
          <p:cNvPr id="124" name="Picture 123" descr="A close up of a sign&#10;&#10;Description automatically generated">
            <a:extLst>
              <a:ext uri="{FF2B5EF4-FFF2-40B4-BE49-F238E27FC236}">
                <a16:creationId xmlns:a16="http://schemas.microsoft.com/office/drawing/2014/main" id="{84FEE621-FC54-429F-BB4C-21DDEC2BB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166881" cy="521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C8B2F8-5D05-443B-864E-9FD9BB4A827C}"/>
              </a:ext>
            </a:extLst>
          </p:cNvPr>
          <p:cNvSpPr txBox="1"/>
          <p:nvPr/>
        </p:nvSpPr>
        <p:spPr>
          <a:xfrm>
            <a:off x="566349" y="1263267"/>
            <a:ext cx="10611550" cy="2462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endParaRPr lang="en-US" sz="1000" b="1">
              <a:cs typeface="Nirmala UI Semilight" panose="020B04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525321-5B78-489F-BB01-C68A29CD2E8C}"/>
              </a:ext>
            </a:extLst>
          </p:cNvPr>
          <p:cNvSpPr txBox="1"/>
          <p:nvPr/>
        </p:nvSpPr>
        <p:spPr>
          <a:xfrm>
            <a:off x="216493" y="1263267"/>
            <a:ext cx="7356402" cy="1028423"/>
          </a:xfrm>
          <a:prstGeom prst="rect">
            <a:avLst/>
          </a:prstGeom>
          <a:noFill/>
          <a:effectLst>
            <a:glow rad="50800">
              <a:schemeClr val="bg1">
                <a:alpha val="99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ASSIGN – To assign cases to PR/s for AUDIT.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1"/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5A52CB-71A8-4B1A-9005-EC66ACF7C840}"/>
              </a:ext>
            </a:extLst>
          </p:cNvPr>
          <p:cNvSpPr txBox="1"/>
          <p:nvPr/>
        </p:nvSpPr>
        <p:spPr>
          <a:xfrm>
            <a:off x="321268" y="4217030"/>
            <a:ext cx="7356402" cy="2321085"/>
          </a:xfrm>
          <a:prstGeom prst="rect">
            <a:avLst/>
          </a:prstGeom>
          <a:noFill/>
          <a:effectLst>
            <a:glow rad="50800">
              <a:schemeClr val="bg1">
                <a:alpha val="99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CHANGE STATUS – To update the STATUS of the CURRENT AUDIT TASK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PR/s can either select PR DONE or PR REVISION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PR/s can also add REMARKS.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1"/>
          </a:p>
          <a:p>
            <a:pPr lvl="3">
              <a:lnSpc>
                <a:spcPct val="150000"/>
              </a:lnSpc>
            </a:pPr>
            <a:endParaRPr lang="en-US" sz="1400" b="1"/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1"/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9C982D-2513-49DA-999C-756BE58F74A4}"/>
              </a:ext>
            </a:extLst>
          </p:cNvPr>
          <p:cNvSpPr txBox="1"/>
          <p:nvPr/>
        </p:nvSpPr>
        <p:spPr>
          <a:xfrm>
            <a:off x="3331770" y="3631748"/>
            <a:ext cx="5488033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cs typeface="Nirmala UI Semilight" panose="020B0402040204020203" pitchFamily="34" charset="0"/>
              </a:rPr>
              <a:t>PR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D4C0D8-BADC-4AA6-9989-F7540B913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7220" y="1777477"/>
            <a:ext cx="2745180" cy="1483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2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repeatCount="indefinite" fill="remove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Box 119">
            <a:extLst>
              <a:ext uri="{FF2B5EF4-FFF2-40B4-BE49-F238E27FC236}">
                <a16:creationId xmlns:a16="http://schemas.microsoft.com/office/drawing/2014/main" id="{4CAFA129-1E4A-455C-8B02-DBF10A9E34B8}"/>
              </a:ext>
            </a:extLst>
          </p:cNvPr>
          <p:cNvSpPr txBox="1"/>
          <p:nvPr/>
        </p:nvSpPr>
        <p:spPr>
          <a:xfrm>
            <a:off x="3331771" y="521208"/>
            <a:ext cx="5080706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sz="2800" b="1">
                <a:cs typeface="Nirmala UI Semilight" panose="020B0402040204020203" pitchFamily="34" charset="0"/>
              </a:rPr>
              <a:t>MISC</a:t>
            </a:r>
          </a:p>
        </p:txBody>
      </p:sp>
      <p:pic>
        <p:nvPicPr>
          <p:cNvPr id="124" name="Picture 123" descr="A close up of a sign&#10;&#10;Description automatically generated">
            <a:extLst>
              <a:ext uri="{FF2B5EF4-FFF2-40B4-BE49-F238E27FC236}">
                <a16:creationId xmlns:a16="http://schemas.microsoft.com/office/drawing/2014/main" id="{84FEE621-FC54-429F-BB4C-21DDEC2BB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166881" cy="5212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3C8B2F8-5D05-443B-864E-9FD9BB4A827C}"/>
              </a:ext>
            </a:extLst>
          </p:cNvPr>
          <p:cNvSpPr txBox="1"/>
          <p:nvPr/>
        </p:nvSpPr>
        <p:spPr>
          <a:xfrm>
            <a:off x="566349" y="1263267"/>
            <a:ext cx="10611550" cy="246221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endParaRPr lang="en-US" sz="1000" b="1">
              <a:cs typeface="Nirmala UI Semilight" panose="020B04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525321-5B78-489F-BB01-C68A29CD2E8C}"/>
              </a:ext>
            </a:extLst>
          </p:cNvPr>
          <p:cNvSpPr txBox="1"/>
          <p:nvPr/>
        </p:nvSpPr>
        <p:spPr>
          <a:xfrm>
            <a:off x="216493" y="1263267"/>
            <a:ext cx="11759014" cy="2644250"/>
          </a:xfrm>
          <a:prstGeom prst="rect">
            <a:avLst/>
          </a:prstGeom>
          <a:noFill/>
          <a:effectLst>
            <a:glow rad="50800">
              <a:schemeClr val="bg1">
                <a:alpha val="99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USER MANAGEMENT TAB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Section to add USERS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Change PASSWORD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HISTORY TAB</a:t>
            </a:r>
          </a:p>
          <a:p>
            <a:pPr marL="1657350" lvl="3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Section to view HISTORY</a:t>
            </a:r>
          </a:p>
          <a:p>
            <a:pPr lvl="3">
              <a:lnSpc>
                <a:spcPct val="150000"/>
              </a:lnSpc>
            </a:pPr>
            <a:endParaRPr lang="en-US" sz="140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400" b="1"/>
          </a:p>
          <a:p>
            <a:pPr>
              <a:lnSpc>
                <a:spcPct val="150000"/>
              </a:lnSpc>
            </a:pPr>
            <a:endParaRPr lang="en-US" sz="1400" b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672A4A-114F-48AC-9322-A4054E7095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882" y="3067050"/>
            <a:ext cx="10098224" cy="14970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4A750F-C581-4CCA-997E-5F57F281B42A}"/>
              </a:ext>
            </a:extLst>
          </p:cNvPr>
          <p:cNvSpPr txBox="1"/>
          <p:nvPr/>
        </p:nvSpPr>
        <p:spPr>
          <a:xfrm>
            <a:off x="216493" y="4799528"/>
            <a:ext cx="11759014" cy="1674754"/>
          </a:xfrm>
          <a:prstGeom prst="rect">
            <a:avLst/>
          </a:prstGeom>
          <a:noFill/>
          <a:effectLst>
            <a:glow rad="50800">
              <a:schemeClr val="bg1">
                <a:alpha val="99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1400" b="1"/>
              <a:t>DASHBOARD – To see the current overview of the WORKLOAD QUEUE.</a:t>
            </a:r>
          </a:p>
          <a:p>
            <a:pPr marL="1200150" lvl="2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sz="1400"/>
          </a:p>
          <a:p>
            <a:pPr lvl="3">
              <a:lnSpc>
                <a:spcPct val="150000"/>
              </a:lnSpc>
            </a:pPr>
            <a:endParaRPr lang="en-US" sz="140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en-US" sz="1400" b="1"/>
          </a:p>
          <a:p>
            <a:pPr>
              <a:lnSpc>
                <a:spcPct val="150000"/>
              </a:lnSpc>
            </a:pPr>
            <a:endParaRPr lang="en-US" sz="1400" b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233421-43AA-443C-A499-52CE135B45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6881" y="5269517"/>
            <a:ext cx="10011017" cy="124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06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repeatCount="indefinite" fill="remove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123" descr="A close up of a sign&#10;&#10;Description automatically generated">
            <a:extLst>
              <a:ext uri="{FF2B5EF4-FFF2-40B4-BE49-F238E27FC236}">
                <a16:creationId xmlns:a16="http://schemas.microsoft.com/office/drawing/2014/main" id="{84FEE621-FC54-429F-BB4C-21DDEC2BB2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166881" cy="521207"/>
          </a:xfrm>
          <a:prstGeom prst="rect">
            <a:avLst/>
          </a:prstGeom>
        </p:spPr>
      </p:pic>
      <p:sp>
        <p:nvSpPr>
          <p:cNvPr id="11" name="Freeform 20">
            <a:extLst>
              <a:ext uri="{FF2B5EF4-FFF2-40B4-BE49-F238E27FC236}">
                <a16:creationId xmlns:a16="http://schemas.microsoft.com/office/drawing/2014/main" id="{A4D4672C-19BE-4924-96EF-06BFF94E65EF}"/>
              </a:ext>
            </a:extLst>
          </p:cNvPr>
          <p:cNvSpPr>
            <a:spLocks noEditPoints="1"/>
          </p:cNvSpPr>
          <p:nvPr/>
        </p:nvSpPr>
        <p:spPr bwMode="auto">
          <a:xfrm>
            <a:off x="4503750" y="521208"/>
            <a:ext cx="1397764" cy="1669801"/>
          </a:xfrm>
          <a:custGeom>
            <a:avLst/>
            <a:gdLst>
              <a:gd name="T0" fmla="*/ 1904 w 3807"/>
              <a:gd name="T1" fmla="*/ 0 h 4398"/>
              <a:gd name="T2" fmla="*/ 0 w 3807"/>
              <a:gd name="T3" fmla="*/ 1100 h 4398"/>
              <a:gd name="T4" fmla="*/ 0 w 3807"/>
              <a:gd name="T5" fmla="*/ 3298 h 4398"/>
              <a:gd name="T6" fmla="*/ 1904 w 3807"/>
              <a:gd name="T7" fmla="*/ 4398 h 4398"/>
              <a:gd name="T8" fmla="*/ 3807 w 3807"/>
              <a:gd name="T9" fmla="*/ 3298 h 4398"/>
              <a:gd name="T10" fmla="*/ 3807 w 3807"/>
              <a:gd name="T11" fmla="*/ 1100 h 4398"/>
              <a:gd name="T12" fmla="*/ 1904 w 3807"/>
              <a:gd name="T13" fmla="*/ 0 h 4398"/>
              <a:gd name="T14" fmla="*/ 1904 w 3807"/>
              <a:gd name="T15" fmla="*/ 421 h 4398"/>
              <a:gd name="T16" fmla="*/ 3443 w 3807"/>
              <a:gd name="T17" fmla="*/ 1310 h 4398"/>
              <a:gd name="T18" fmla="*/ 3443 w 3807"/>
              <a:gd name="T19" fmla="*/ 3088 h 4398"/>
              <a:gd name="T20" fmla="*/ 1904 w 3807"/>
              <a:gd name="T21" fmla="*/ 3977 h 4398"/>
              <a:gd name="T22" fmla="*/ 364 w 3807"/>
              <a:gd name="T23" fmla="*/ 3088 h 4398"/>
              <a:gd name="T24" fmla="*/ 364 w 3807"/>
              <a:gd name="T25" fmla="*/ 1310 h 4398"/>
              <a:gd name="T26" fmla="*/ 1904 w 3807"/>
              <a:gd name="T27" fmla="*/ 421 h 4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807" h="4398">
                <a:moveTo>
                  <a:pt x="1904" y="0"/>
                </a:moveTo>
                <a:lnTo>
                  <a:pt x="0" y="1100"/>
                </a:lnTo>
                <a:lnTo>
                  <a:pt x="0" y="3298"/>
                </a:lnTo>
                <a:lnTo>
                  <a:pt x="1904" y="4398"/>
                </a:lnTo>
                <a:lnTo>
                  <a:pt x="3807" y="3298"/>
                </a:lnTo>
                <a:lnTo>
                  <a:pt x="3807" y="1100"/>
                </a:lnTo>
                <a:lnTo>
                  <a:pt x="1904" y="0"/>
                </a:lnTo>
                <a:close/>
                <a:moveTo>
                  <a:pt x="1904" y="421"/>
                </a:moveTo>
                <a:lnTo>
                  <a:pt x="3443" y="1310"/>
                </a:lnTo>
                <a:lnTo>
                  <a:pt x="3443" y="3088"/>
                </a:lnTo>
                <a:lnTo>
                  <a:pt x="1904" y="3977"/>
                </a:lnTo>
                <a:lnTo>
                  <a:pt x="364" y="3088"/>
                </a:lnTo>
                <a:lnTo>
                  <a:pt x="364" y="1310"/>
                </a:lnTo>
                <a:lnTo>
                  <a:pt x="1904" y="42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9000" b="1">
                <a:solidFill>
                  <a:schemeClr val="accent6">
                    <a:lumMod val="50000"/>
                  </a:schemeClr>
                </a:solidFill>
              </a:rPr>
              <a:t>S</a:t>
            </a:r>
          </a:p>
        </p:txBody>
      </p:sp>
      <p:sp>
        <p:nvSpPr>
          <p:cNvPr id="12" name="Freeform 22">
            <a:extLst>
              <a:ext uri="{FF2B5EF4-FFF2-40B4-BE49-F238E27FC236}">
                <a16:creationId xmlns:a16="http://schemas.microsoft.com/office/drawing/2014/main" id="{53005EE4-31A0-42FD-A1E8-DA787E3BB863}"/>
              </a:ext>
            </a:extLst>
          </p:cNvPr>
          <p:cNvSpPr>
            <a:spLocks noEditPoints="1"/>
          </p:cNvSpPr>
          <p:nvPr/>
        </p:nvSpPr>
        <p:spPr bwMode="auto">
          <a:xfrm>
            <a:off x="4503750" y="2208574"/>
            <a:ext cx="1397764" cy="1671558"/>
          </a:xfrm>
          <a:custGeom>
            <a:avLst/>
            <a:gdLst>
              <a:gd name="T0" fmla="*/ 1903 w 3807"/>
              <a:gd name="T1" fmla="*/ 0 h 4398"/>
              <a:gd name="T2" fmla="*/ 0 w 3807"/>
              <a:gd name="T3" fmla="*/ 1100 h 4398"/>
              <a:gd name="T4" fmla="*/ 0 w 3807"/>
              <a:gd name="T5" fmla="*/ 3298 h 4398"/>
              <a:gd name="T6" fmla="*/ 1903 w 3807"/>
              <a:gd name="T7" fmla="*/ 4398 h 4398"/>
              <a:gd name="T8" fmla="*/ 3807 w 3807"/>
              <a:gd name="T9" fmla="*/ 3298 h 4398"/>
              <a:gd name="T10" fmla="*/ 3807 w 3807"/>
              <a:gd name="T11" fmla="*/ 1100 h 4398"/>
              <a:gd name="T12" fmla="*/ 1903 w 3807"/>
              <a:gd name="T13" fmla="*/ 0 h 4398"/>
              <a:gd name="T14" fmla="*/ 1903 w 3807"/>
              <a:gd name="T15" fmla="*/ 421 h 4398"/>
              <a:gd name="T16" fmla="*/ 3443 w 3807"/>
              <a:gd name="T17" fmla="*/ 1310 h 4398"/>
              <a:gd name="T18" fmla="*/ 3443 w 3807"/>
              <a:gd name="T19" fmla="*/ 3088 h 4398"/>
              <a:gd name="T20" fmla="*/ 1903 w 3807"/>
              <a:gd name="T21" fmla="*/ 3977 h 4398"/>
              <a:gd name="T22" fmla="*/ 364 w 3807"/>
              <a:gd name="T23" fmla="*/ 3088 h 4398"/>
              <a:gd name="T24" fmla="*/ 364 w 3807"/>
              <a:gd name="T25" fmla="*/ 1310 h 4398"/>
              <a:gd name="T26" fmla="*/ 1903 w 3807"/>
              <a:gd name="T27" fmla="*/ 421 h 4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807" h="4398">
                <a:moveTo>
                  <a:pt x="1903" y="0"/>
                </a:moveTo>
                <a:lnTo>
                  <a:pt x="0" y="1100"/>
                </a:lnTo>
                <a:lnTo>
                  <a:pt x="0" y="3298"/>
                </a:lnTo>
                <a:lnTo>
                  <a:pt x="1903" y="4398"/>
                </a:lnTo>
                <a:lnTo>
                  <a:pt x="3807" y="3298"/>
                </a:lnTo>
                <a:lnTo>
                  <a:pt x="3807" y="1100"/>
                </a:lnTo>
                <a:lnTo>
                  <a:pt x="1903" y="0"/>
                </a:lnTo>
                <a:close/>
                <a:moveTo>
                  <a:pt x="1903" y="421"/>
                </a:moveTo>
                <a:lnTo>
                  <a:pt x="3443" y="1310"/>
                </a:lnTo>
                <a:lnTo>
                  <a:pt x="3443" y="3088"/>
                </a:lnTo>
                <a:lnTo>
                  <a:pt x="1903" y="3977"/>
                </a:lnTo>
                <a:lnTo>
                  <a:pt x="364" y="3088"/>
                </a:lnTo>
                <a:lnTo>
                  <a:pt x="364" y="1310"/>
                </a:lnTo>
                <a:lnTo>
                  <a:pt x="1903" y="42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9000" b="1">
                <a:solidFill>
                  <a:schemeClr val="accent2">
                    <a:lumMod val="75000"/>
                  </a:schemeClr>
                </a:solidFill>
              </a:rPr>
              <a:t>W</a:t>
            </a:r>
          </a:p>
        </p:txBody>
      </p:sp>
      <p:sp>
        <p:nvSpPr>
          <p:cNvPr id="13" name="Freeform 24">
            <a:extLst>
              <a:ext uri="{FF2B5EF4-FFF2-40B4-BE49-F238E27FC236}">
                <a16:creationId xmlns:a16="http://schemas.microsoft.com/office/drawing/2014/main" id="{A1D17376-7B55-406A-BA64-1E7227796B6E}"/>
              </a:ext>
            </a:extLst>
          </p:cNvPr>
          <p:cNvSpPr>
            <a:spLocks noEditPoints="1"/>
          </p:cNvSpPr>
          <p:nvPr/>
        </p:nvSpPr>
        <p:spPr bwMode="auto">
          <a:xfrm>
            <a:off x="6024396" y="528630"/>
            <a:ext cx="1400507" cy="1671558"/>
          </a:xfrm>
          <a:custGeom>
            <a:avLst/>
            <a:gdLst>
              <a:gd name="T0" fmla="*/ 1904 w 3807"/>
              <a:gd name="T1" fmla="*/ 0 h 4397"/>
              <a:gd name="T2" fmla="*/ 0 w 3807"/>
              <a:gd name="T3" fmla="*/ 1099 h 4397"/>
              <a:gd name="T4" fmla="*/ 0 w 3807"/>
              <a:gd name="T5" fmla="*/ 3298 h 4397"/>
              <a:gd name="T6" fmla="*/ 1904 w 3807"/>
              <a:gd name="T7" fmla="*/ 4397 h 4397"/>
              <a:gd name="T8" fmla="*/ 3807 w 3807"/>
              <a:gd name="T9" fmla="*/ 3298 h 4397"/>
              <a:gd name="T10" fmla="*/ 3807 w 3807"/>
              <a:gd name="T11" fmla="*/ 1099 h 4397"/>
              <a:gd name="T12" fmla="*/ 1904 w 3807"/>
              <a:gd name="T13" fmla="*/ 0 h 4397"/>
              <a:gd name="T14" fmla="*/ 1904 w 3807"/>
              <a:gd name="T15" fmla="*/ 420 h 4397"/>
              <a:gd name="T16" fmla="*/ 3443 w 3807"/>
              <a:gd name="T17" fmla="*/ 1310 h 4397"/>
              <a:gd name="T18" fmla="*/ 3443 w 3807"/>
              <a:gd name="T19" fmla="*/ 3088 h 4397"/>
              <a:gd name="T20" fmla="*/ 1904 w 3807"/>
              <a:gd name="T21" fmla="*/ 3976 h 4397"/>
              <a:gd name="T22" fmla="*/ 364 w 3807"/>
              <a:gd name="T23" fmla="*/ 3088 h 4397"/>
              <a:gd name="T24" fmla="*/ 364 w 3807"/>
              <a:gd name="T25" fmla="*/ 1310 h 4397"/>
              <a:gd name="T26" fmla="*/ 1904 w 3807"/>
              <a:gd name="T27" fmla="*/ 420 h 4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807" h="4397">
                <a:moveTo>
                  <a:pt x="1904" y="0"/>
                </a:moveTo>
                <a:lnTo>
                  <a:pt x="0" y="1099"/>
                </a:lnTo>
                <a:lnTo>
                  <a:pt x="0" y="3298"/>
                </a:lnTo>
                <a:lnTo>
                  <a:pt x="1904" y="4397"/>
                </a:lnTo>
                <a:lnTo>
                  <a:pt x="3807" y="3298"/>
                </a:lnTo>
                <a:lnTo>
                  <a:pt x="3807" y="1099"/>
                </a:lnTo>
                <a:lnTo>
                  <a:pt x="1904" y="0"/>
                </a:lnTo>
                <a:close/>
                <a:moveTo>
                  <a:pt x="1904" y="420"/>
                </a:moveTo>
                <a:lnTo>
                  <a:pt x="3443" y="1310"/>
                </a:lnTo>
                <a:lnTo>
                  <a:pt x="3443" y="3088"/>
                </a:lnTo>
                <a:lnTo>
                  <a:pt x="1904" y="3976"/>
                </a:lnTo>
                <a:lnTo>
                  <a:pt x="364" y="3088"/>
                </a:lnTo>
                <a:lnTo>
                  <a:pt x="364" y="1310"/>
                </a:lnTo>
                <a:lnTo>
                  <a:pt x="1904" y="42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0500" b="1">
                <a:solidFill>
                  <a:schemeClr val="accent3">
                    <a:lumMod val="50000"/>
                  </a:schemeClr>
                </a:solidFill>
              </a:rPr>
              <a:t>O</a:t>
            </a:r>
          </a:p>
        </p:txBody>
      </p:sp>
      <p:sp>
        <p:nvSpPr>
          <p:cNvPr id="14" name="Freeform 26">
            <a:extLst>
              <a:ext uri="{FF2B5EF4-FFF2-40B4-BE49-F238E27FC236}">
                <a16:creationId xmlns:a16="http://schemas.microsoft.com/office/drawing/2014/main" id="{386434F2-6FF9-4563-80AD-6178B09C4A1F}"/>
              </a:ext>
            </a:extLst>
          </p:cNvPr>
          <p:cNvSpPr>
            <a:spLocks noEditPoints="1"/>
          </p:cNvSpPr>
          <p:nvPr/>
        </p:nvSpPr>
        <p:spPr bwMode="auto">
          <a:xfrm>
            <a:off x="6025868" y="2226547"/>
            <a:ext cx="1399035" cy="1669800"/>
          </a:xfrm>
          <a:custGeom>
            <a:avLst/>
            <a:gdLst>
              <a:gd name="T0" fmla="*/ 1902 w 3806"/>
              <a:gd name="T1" fmla="*/ 0 h 4397"/>
              <a:gd name="T2" fmla="*/ 0 w 3806"/>
              <a:gd name="T3" fmla="*/ 1099 h 4397"/>
              <a:gd name="T4" fmla="*/ 0 w 3806"/>
              <a:gd name="T5" fmla="*/ 3298 h 4397"/>
              <a:gd name="T6" fmla="*/ 1902 w 3806"/>
              <a:gd name="T7" fmla="*/ 4397 h 4397"/>
              <a:gd name="T8" fmla="*/ 3806 w 3806"/>
              <a:gd name="T9" fmla="*/ 3298 h 4397"/>
              <a:gd name="T10" fmla="*/ 3806 w 3806"/>
              <a:gd name="T11" fmla="*/ 1099 h 4397"/>
              <a:gd name="T12" fmla="*/ 1902 w 3806"/>
              <a:gd name="T13" fmla="*/ 0 h 4397"/>
              <a:gd name="T14" fmla="*/ 1902 w 3806"/>
              <a:gd name="T15" fmla="*/ 420 h 4397"/>
              <a:gd name="T16" fmla="*/ 3441 w 3806"/>
              <a:gd name="T17" fmla="*/ 1310 h 4397"/>
              <a:gd name="T18" fmla="*/ 3441 w 3806"/>
              <a:gd name="T19" fmla="*/ 3088 h 4397"/>
              <a:gd name="T20" fmla="*/ 1902 w 3806"/>
              <a:gd name="T21" fmla="*/ 3976 h 4397"/>
              <a:gd name="T22" fmla="*/ 364 w 3806"/>
              <a:gd name="T23" fmla="*/ 3088 h 4397"/>
              <a:gd name="T24" fmla="*/ 364 w 3806"/>
              <a:gd name="T25" fmla="*/ 1310 h 4397"/>
              <a:gd name="T26" fmla="*/ 1902 w 3806"/>
              <a:gd name="T27" fmla="*/ 420 h 43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806" h="4397">
                <a:moveTo>
                  <a:pt x="1902" y="0"/>
                </a:moveTo>
                <a:lnTo>
                  <a:pt x="0" y="1099"/>
                </a:lnTo>
                <a:lnTo>
                  <a:pt x="0" y="3298"/>
                </a:lnTo>
                <a:lnTo>
                  <a:pt x="1902" y="4397"/>
                </a:lnTo>
                <a:lnTo>
                  <a:pt x="3806" y="3298"/>
                </a:lnTo>
                <a:lnTo>
                  <a:pt x="3806" y="1099"/>
                </a:lnTo>
                <a:lnTo>
                  <a:pt x="1902" y="0"/>
                </a:lnTo>
                <a:close/>
                <a:moveTo>
                  <a:pt x="1902" y="420"/>
                </a:moveTo>
                <a:lnTo>
                  <a:pt x="3441" y="1310"/>
                </a:lnTo>
                <a:lnTo>
                  <a:pt x="3441" y="3088"/>
                </a:lnTo>
                <a:lnTo>
                  <a:pt x="1902" y="3976"/>
                </a:lnTo>
                <a:lnTo>
                  <a:pt x="364" y="3088"/>
                </a:lnTo>
                <a:lnTo>
                  <a:pt x="364" y="1310"/>
                </a:lnTo>
                <a:lnTo>
                  <a:pt x="1902" y="42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0500" b="1">
                <a:solidFill>
                  <a:schemeClr val="accent5">
                    <a:lumMod val="75000"/>
                  </a:schemeClr>
                </a:solidFill>
              </a:rPr>
              <a:t>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E15D0BB-5247-46D1-B6A7-8954CFFC1642}"/>
              </a:ext>
            </a:extLst>
          </p:cNvPr>
          <p:cNvGrpSpPr/>
          <p:nvPr/>
        </p:nvGrpSpPr>
        <p:grpSpPr>
          <a:xfrm>
            <a:off x="7668150" y="856502"/>
            <a:ext cx="2937088" cy="920821"/>
            <a:chOff x="332936" y="2627766"/>
            <a:chExt cx="2937088" cy="92082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B488C07-C6F9-455C-92F8-CE715B65D1C1}"/>
                </a:ext>
              </a:extLst>
            </p:cNvPr>
            <p:cNvSpPr txBox="1"/>
            <p:nvPr/>
          </p:nvSpPr>
          <p:spPr>
            <a:xfrm>
              <a:off x="332936" y="2627766"/>
              <a:ext cx="2937088" cy="461665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r>
                <a:rPr lang="en-US" sz="2400" b="1"/>
                <a:t>Opportunities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A475209-DEDF-4621-A6B9-79036106B43E}"/>
                </a:ext>
              </a:extLst>
            </p:cNvPr>
            <p:cNvSpPr txBox="1"/>
            <p:nvPr/>
          </p:nvSpPr>
          <p:spPr>
            <a:xfrm>
              <a:off x="340731" y="3086922"/>
              <a:ext cx="2929293" cy="461665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r>
                <a:rPr 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Cross Tower Implementation</a:t>
              </a:r>
            </a:p>
            <a:p>
              <a:r>
                <a:rPr 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Integration to Other Project/s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8B4D40-FD44-45C6-B3AE-5F7E33F993CF}"/>
              </a:ext>
            </a:extLst>
          </p:cNvPr>
          <p:cNvGrpSpPr/>
          <p:nvPr/>
        </p:nvGrpSpPr>
        <p:grpSpPr>
          <a:xfrm>
            <a:off x="7660355" y="2601036"/>
            <a:ext cx="2937088" cy="920821"/>
            <a:chOff x="8921977" y="1466725"/>
            <a:chExt cx="2937088" cy="92082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BCBF134-7D3D-4276-8517-06AAC15C0198}"/>
                </a:ext>
              </a:extLst>
            </p:cNvPr>
            <p:cNvSpPr txBox="1"/>
            <p:nvPr/>
          </p:nvSpPr>
          <p:spPr>
            <a:xfrm>
              <a:off x="8921977" y="1466725"/>
              <a:ext cx="2937088" cy="461665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r>
                <a:rPr lang="en-US" sz="2400" b="1"/>
                <a:t>Threats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D36CCEF-1FF8-45EA-8A8B-07786C914C14}"/>
                </a:ext>
              </a:extLst>
            </p:cNvPr>
            <p:cNvSpPr txBox="1"/>
            <p:nvPr/>
          </p:nvSpPr>
          <p:spPr>
            <a:xfrm>
              <a:off x="8929772" y="1925881"/>
              <a:ext cx="2929293" cy="461665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r>
                <a:rPr 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System Downtime</a:t>
              </a:r>
            </a:p>
            <a:p>
              <a:pPr algn="just"/>
              <a:endParaRPr lang="en-US" sz="12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20CF795-02EF-4731-8F7C-D2C8FF833D23}"/>
              </a:ext>
            </a:extLst>
          </p:cNvPr>
          <p:cNvGrpSpPr/>
          <p:nvPr/>
        </p:nvGrpSpPr>
        <p:grpSpPr>
          <a:xfrm>
            <a:off x="1317282" y="671817"/>
            <a:ext cx="2937088" cy="1290153"/>
            <a:chOff x="332936" y="2627766"/>
            <a:chExt cx="2937088" cy="129015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AF76D14-43F3-4189-8D41-2AD8988463F1}"/>
                </a:ext>
              </a:extLst>
            </p:cNvPr>
            <p:cNvSpPr txBox="1"/>
            <p:nvPr/>
          </p:nvSpPr>
          <p:spPr>
            <a:xfrm>
              <a:off x="332936" y="2627766"/>
              <a:ext cx="2937088" cy="461665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r"/>
              <a:r>
                <a:rPr lang="en-US" sz="2400" b="1"/>
                <a:t>Strengths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2E5E9DD-0CA9-4723-A806-C06C78A8F573}"/>
                </a:ext>
              </a:extLst>
            </p:cNvPr>
            <p:cNvSpPr txBox="1"/>
            <p:nvPr/>
          </p:nvSpPr>
          <p:spPr>
            <a:xfrm>
              <a:off x="340731" y="3086922"/>
              <a:ext cx="2929293" cy="830997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r"/>
              <a:r>
                <a:rPr 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User Level Access</a:t>
              </a:r>
            </a:p>
            <a:p>
              <a:pPr algn="r"/>
              <a:r>
                <a:rPr 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History (Database Driven)</a:t>
              </a:r>
            </a:p>
            <a:p>
              <a:pPr algn="r"/>
              <a:r>
                <a:rPr 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Efficient / Intuitive</a:t>
              </a:r>
            </a:p>
            <a:p>
              <a:pPr algn="r"/>
              <a:r>
                <a:rPr 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Modular – Open to Future Enhancement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5430150-71C6-4FA4-A03E-B861D4E49782}"/>
              </a:ext>
            </a:extLst>
          </p:cNvPr>
          <p:cNvGrpSpPr/>
          <p:nvPr/>
        </p:nvGrpSpPr>
        <p:grpSpPr>
          <a:xfrm>
            <a:off x="1325077" y="2508703"/>
            <a:ext cx="2937088" cy="1105487"/>
            <a:chOff x="8921977" y="1466725"/>
            <a:chExt cx="2937088" cy="110548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3EE3D45-C263-4AA6-AB62-3A6F3FDB32CE}"/>
                </a:ext>
              </a:extLst>
            </p:cNvPr>
            <p:cNvSpPr txBox="1"/>
            <p:nvPr/>
          </p:nvSpPr>
          <p:spPr>
            <a:xfrm>
              <a:off x="8921977" y="1466725"/>
              <a:ext cx="2937088" cy="461665"/>
            </a:xfrm>
            <a:prstGeom prst="rect">
              <a:avLst/>
            </a:prstGeom>
            <a:noFill/>
          </p:spPr>
          <p:txBody>
            <a:bodyPr wrap="square" lIns="0" rIns="0" rtlCol="0" anchor="b">
              <a:spAutoFit/>
            </a:bodyPr>
            <a:lstStyle/>
            <a:p>
              <a:pPr algn="r"/>
              <a:r>
                <a:rPr lang="en-US" sz="2400" b="1"/>
                <a:t>Weaknesses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868912E-7E6E-4EC2-BD4B-93BCBE757F0A}"/>
                </a:ext>
              </a:extLst>
            </p:cNvPr>
            <p:cNvSpPr txBox="1"/>
            <p:nvPr/>
          </p:nvSpPr>
          <p:spPr>
            <a:xfrm>
              <a:off x="8929772" y="1925881"/>
              <a:ext cx="2929293" cy="646331"/>
            </a:xfrm>
            <a:prstGeom prst="rect">
              <a:avLst/>
            </a:prstGeom>
            <a:noFill/>
          </p:spPr>
          <p:txBody>
            <a:bodyPr wrap="square" lIns="0" rIns="0" rtlCol="0" anchor="t">
              <a:spAutoFit/>
            </a:bodyPr>
            <a:lstStyle/>
            <a:p>
              <a:pPr algn="r"/>
              <a:r>
                <a:rPr 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Manual Importing of Workload</a:t>
              </a:r>
            </a:p>
            <a:p>
              <a:pPr algn="r"/>
              <a:r>
                <a:rPr lang="en-US" sz="1200" b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Data Not In Sync with Salesforce</a:t>
              </a:r>
            </a:p>
            <a:p>
              <a:pPr algn="r"/>
              <a:endParaRPr lang="en-US" sz="1200" b="1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0147385-5FC0-4FDA-B414-5C65070639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8836004"/>
              </p:ext>
            </p:extLst>
          </p:nvPr>
        </p:nvGraphicFramePr>
        <p:xfrm>
          <a:off x="1182336" y="4073346"/>
          <a:ext cx="9438356" cy="2521215"/>
        </p:xfrm>
        <a:graphic>
          <a:graphicData uri="http://schemas.openxmlformats.org/drawingml/2006/table">
            <a:tbl>
              <a:tblPr/>
              <a:tblGrid>
                <a:gridCol w="3149977">
                  <a:extLst>
                    <a:ext uri="{9D8B030D-6E8A-4147-A177-3AD203B41FA5}">
                      <a16:colId xmlns:a16="http://schemas.microsoft.com/office/drawing/2014/main" val="3261561053"/>
                    </a:ext>
                  </a:extLst>
                </a:gridCol>
                <a:gridCol w="2547777">
                  <a:extLst>
                    <a:ext uri="{9D8B030D-6E8A-4147-A177-3AD203B41FA5}">
                      <a16:colId xmlns:a16="http://schemas.microsoft.com/office/drawing/2014/main" val="3386647928"/>
                    </a:ext>
                  </a:extLst>
                </a:gridCol>
                <a:gridCol w="1933995">
                  <a:extLst>
                    <a:ext uri="{9D8B030D-6E8A-4147-A177-3AD203B41FA5}">
                      <a16:colId xmlns:a16="http://schemas.microsoft.com/office/drawing/2014/main" val="2386095407"/>
                    </a:ext>
                  </a:extLst>
                </a:gridCol>
                <a:gridCol w="911024">
                  <a:extLst>
                    <a:ext uri="{9D8B030D-6E8A-4147-A177-3AD203B41FA5}">
                      <a16:colId xmlns:a16="http://schemas.microsoft.com/office/drawing/2014/main" val="4202128523"/>
                    </a:ext>
                  </a:extLst>
                </a:gridCol>
                <a:gridCol w="895583">
                  <a:extLst>
                    <a:ext uri="{9D8B030D-6E8A-4147-A177-3AD203B41FA5}">
                      <a16:colId xmlns:a16="http://schemas.microsoft.com/office/drawing/2014/main" val="799368412"/>
                    </a:ext>
                  </a:extLst>
                </a:gridCol>
              </a:tblGrid>
              <a:tr h="161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STRENGTHS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ACTION PLAN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OWNER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TIMELINE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STATUS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0022592"/>
                  </a:ext>
                </a:extLst>
              </a:tr>
              <a:tr h="161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User Level Access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Pruning of Inactive Users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Carlo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9087005"/>
                  </a:ext>
                </a:extLst>
              </a:tr>
              <a:tr h="161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History (Database Driven)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Backing-Up Data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Paul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0142647"/>
                  </a:ext>
                </a:extLst>
              </a:tr>
              <a:tr h="161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Efficient / Intuitive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UI Enhancements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Paul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047485"/>
                  </a:ext>
                </a:extLst>
              </a:tr>
              <a:tr h="161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Modular – Open to Future Enhancement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Gather Insights from Team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Carlo/Paul/Mark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0811086"/>
                  </a:ext>
                </a:extLst>
              </a:tr>
              <a:tr h="161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WEAKNESSES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049808"/>
                  </a:ext>
                </a:extLst>
              </a:tr>
              <a:tr h="286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Manual Importing of Workload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Exploring Options for Possible Automation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Paul/Mark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0858098"/>
                  </a:ext>
                </a:extLst>
              </a:tr>
              <a:tr h="286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 Not In Sync with Salesforce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Exploring Options for Possible Automation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Paul/Mark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7093770"/>
                  </a:ext>
                </a:extLst>
              </a:tr>
              <a:tr h="161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OPPORTUNITIES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9578835"/>
                  </a:ext>
                </a:extLst>
              </a:tr>
              <a:tr h="161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Cross Tower Implementation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Feasibility Study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Carlo/Paul/Mark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0607608"/>
                  </a:ext>
                </a:extLst>
              </a:tr>
              <a:tr h="161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Integration to Other Project/s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Feasibility Study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Carlo/Paul/Mark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0479699"/>
                  </a:ext>
                </a:extLst>
              </a:tr>
              <a:tr h="161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THREATS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546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9405607"/>
                  </a:ext>
                </a:extLst>
              </a:tr>
              <a:tr h="161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 Downtime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Local Deployment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Paul/Mark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05737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4938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repeatCount="indefinite" fill="remove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3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Anthony Lapastora</dc:creator>
  <cp:revision>7</cp:revision>
  <dcterms:created xsi:type="dcterms:W3CDTF">2020-02-26T04:50:10Z</dcterms:created>
  <dcterms:modified xsi:type="dcterms:W3CDTF">2020-03-04T03:45:38Z</dcterms:modified>
</cp:coreProperties>
</file>

<file path=docProps/thumbnail.jpeg>
</file>